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5"/>
  </p:notesMasterIdLst>
  <p:sldIdLst>
    <p:sldId id="282" r:id="rId2"/>
    <p:sldId id="283" r:id="rId3"/>
    <p:sldId id="284" r:id="rId4"/>
    <p:sldId id="258" r:id="rId5"/>
    <p:sldId id="286" r:id="rId6"/>
    <p:sldId id="287" r:id="rId7"/>
    <p:sldId id="288" r:id="rId8"/>
    <p:sldId id="275" r:id="rId9"/>
    <p:sldId id="271" r:id="rId10"/>
    <p:sldId id="292" r:id="rId11"/>
    <p:sldId id="285" r:id="rId12"/>
    <p:sldId id="291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7" y="494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ytuł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3" r:id="rId3"/>
    <p:sldLayoutId id="2147483650" r:id="rId4"/>
    <p:sldLayoutId id="2147483652" r:id="rId5"/>
    <p:sldLayoutId id="2147483658" r:id="rId6"/>
    <p:sldLayoutId id="2147483660" r:id="rId7"/>
    <p:sldLayoutId id="2147483661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tablica&#10;&#10;Opis wygenerowany automatycznie">
            <a:extLst>
              <a:ext uri="{FF2B5EF4-FFF2-40B4-BE49-F238E27FC236}">
                <a16:creationId xmlns:a16="http://schemas.microsoft.com/office/drawing/2014/main" id="{FA44DD13-A8FD-FF8C-FE7E-D73EA6027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2414" y="54500"/>
            <a:ext cx="7626186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Zgłoszenie musi spełniać wymagania formalne określone w regulaminie, w szczególności w rozdziale IV „Zasady przyjmowania zgłoszeń do konkursu”.</a:t>
            </a:r>
          </a:p>
          <a:p>
            <a:r>
              <a:rPr lang="pl-PL" dirty="0"/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/>
              <a:t>center</a:t>
            </a:r>
            <a:r>
              <a:rPr lang="pl-PL" dirty="0"/>
              <a:t> lub na rzecz jednostek contact </a:t>
            </a:r>
            <a:r>
              <a:rPr lang="pl-PL" dirty="0" err="1"/>
              <a:t>center</a:t>
            </a:r>
            <a:r>
              <a:rPr lang="pl-PL" dirty="0"/>
              <a:t> z wykorzystaniem zasobów na terytorium Rzeczypospolitej Polskiej.</a:t>
            </a:r>
          </a:p>
          <a:p>
            <a:r>
              <a:rPr lang="pl-PL" dirty="0"/>
              <a:t>Zgłoszenie musi być działaniem, które było realizowane w okresie od 1 stycznia do 31 </a:t>
            </a:r>
            <a:r>
              <a:rPr lang="pl-PL"/>
              <a:t>grudnia 2024 </a:t>
            </a:r>
            <a:r>
              <a:rPr lang="pl-PL" dirty="0"/>
              <a:t>r.</a:t>
            </a:r>
          </a:p>
          <a:p>
            <a:pPr lvl="1"/>
            <a:r>
              <a:rPr lang="pl-PL" dirty="0"/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r>
              <a:rPr lang="pl-PL" dirty="0"/>
              <a:t>Zgłoszenie musi być działaniem, które było realizowane pod bezpośrednim zarządem lub przy współzarządzie Zgłaszającego.</a:t>
            </a:r>
          </a:p>
          <a:p>
            <a:r>
              <a:rPr lang="pl-PL" dirty="0"/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178532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476" y="54500"/>
            <a:ext cx="756312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pl-PL" dirty="0"/>
              <a:t>Zgłoszenie musi być przygotowane zgodnie z niniejszym szablonem, w szczególności strukturą treści prezentacji oraz przekazane Organizatorowi w formacie pliku pdf.</a:t>
            </a:r>
          </a:p>
          <a:p>
            <a:r>
              <a:rPr lang="pl-PL" dirty="0"/>
              <a:t>Szablon ma stworzone Układy slajdów, które mogą być wykorzystane wg potrzeb.</a:t>
            </a:r>
          </a:p>
          <a:p>
            <a:r>
              <a:rPr lang="pl-PL" dirty="0"/>
              <a:t>Liczba slajdów dla poszczególnych obszarów (np. Kontekst i założenia projektu, 2 slajdy) jest wartością rekomendowaną. Nie należy jednak przekroczyć łącznej liczby slajdów przewidzianych na wszystkie obszary.</a:t>
            </a:r>
          </a:p>
          <a:p>
            <a:r>
              <a:rPr lang="pl-PL" dirty="0"/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0D74898-685F-8ABB-A224-F45F9A2E9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40D39168-E9A4-2DF0-7800-3057C2D501E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3220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Liliowy, Magenta, róż&#10;&#10;Opis wygenerowany automatycznie">
            <a:extLst>
              <a:ext uri="{FF2B5EF4-FFF2-40B4-BE49-F238E27FC236}">
                <a16:creationId xmlns:a16="http://schemas.microsoft.com/office/drawing/2014/main" id="{4AE6138D-BB6A-DEC0-9EF9-F3B92479ACB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382966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Prostokąt, ramka na zdjęcia, kwadrat&#10;&#10;Opis wygenerowany automatycznie">
            <a:extLst>
              <a:ext uri="{FF2B5EF4-FFF2-40B4-BE49-F238E27FC236}">
                <a16:creationId xmlns:a16="http://schemas.microsoft.com/office/drawing/2014/main" id="{B211AAC3-F8BB-2D66-F3D4-6F8E7C96D42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776776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tekst, design, sztuka&#10;&#10;Opis wygenerowany automatycznie">
            <a:extLst>
              <a:ext uri="{FF2B5EF4-FFF2-40B4-BE49-F238E27FC236}">
                <a16:creationId xmlns:a16="http://schemas.microsoft.com/office/drawing/2014/main" id="{5FA81FDD-EC53-C301-86CC-A603272CA03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095081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880861-B506-CBC0-3734-F52FEC2D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&#10;&#10;Opis wygenerowany automatycznie przy średnim poziomie pewności">
            <a:extLst>
              <a:ext uri="{FF2B5EF4-FFF2-40B4-BE49-F238E27FC236}">
                <a16:creationId xmlns:a16="http://schemas.microsoft.com/office/drawing/2014/main" id="{4656E991-4B2C-1AE7-7FAA-F4E119A361B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259087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728EA2-DE0E-0152-58BC-FE7F40134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, zrzut ekranu&#10;&#10;Opis wygenerowany automatycznie">
            <a:extLst>
              <a:ext uri="{FF2B5EF4-FFF2-40B4-BE49-F238E27FC236}">
                <a16:creationId xmlns:a16="http://schemas.microsoft.com/office/drawing/2014/main" id="{A544DF9C-6755-5822-075C-E99D82C9D8F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383768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C7A751C-37EA-7B0B-B4A3-615DF12E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sztuka, design&#10;&#10;Opis wygenerowany automatycznie">
            <a:extLst>
              <a:ext uri="{FF2B5EF4-FFF2-40B4-BE49-F238E27FC236}">
                <a16:creationId xmlns:a16="http://schemas.microsoft.com/office/drawing/2014/main" id="{4CD06D1A-54B4-3683-148F-D75B46F9455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3582635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116" y="54500"/>
            <a:ext cx="7673483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>
            <a:normAutofit lnSpcReduction="10000"/>
          </a:bodyPr>
          <a:lstStyle/>
          <a:p>
            <a:r>
              <a:rPr lang="pl-PL" dirty="0"/>
              <a:t>Kategoria:		nazwa kategorii zgodnie z regulaminem*</a:t>
            </a:r>
          </a:p>
          <a:p>
            <a:r>
              <a:rPr lang="pl-PL" dirty="0"/>
              <a:t>Zgłaszający:		nazwa organizacji zgłaszającej</a:t>
            </a:r>
          </a:p>
          <a:p>
            <a:r>
              <a:rPr lang="pl-PL" dirty="0"/>
              <a:t>Tytuł zgłoszenia:	nazwa projektu</a:t>
            </a:r>
          </a:p>
          <a:p>
            <a:r>
              <a:rPr lang="pl-PL" dirty="0"/>
              <a:t>Przedstawiciel(e):	imię, nazwisko, stanowisko przedstawicieli projektu</a:t>
            </a:r>
          </a:p>
          <a:p>
            <a:r>
              <a:rPr lang="pl-PL" dirty="0"/>
              <a:t>Partner		n/d lub nazwa organizacji klienta, partnera**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sz="1000" dirty="0"/>
          </a:p>
          <a:p>
            <a:pPr marL="114300" indent="0">
              <a:buNone/>
            </a:pPr>
            <a:r>
              <a:rPr lang="pl-PL" sz="1000" dirty="0"/>
              <a:t>*  Najlepsza komunikacja z klientami, Najlepsze doskonalenie organizacji, Najlepsza technologia wspierająca, Najlepsza współpraca partnerska, Najlepsze zarządzanie kryzysem i zmianą</a:t>
            </a:r>
          </a:p>
          <a:p>
            <a:pPr marL="114300" indent="0">
              <a:buNone/>
            </a:pPr>
            <a:r>
              <a:rPr lang="pl-PL" sz="1000" dirty="0"/>
              <a:t>** wymagane dla kategorii „Najlepsza współpraca partnerska”</a:t>
            </a:r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F8B053-1658-FA2B-E95B-A6A92443C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sztuka&#10;&#10;Opis wygenerowany automatycznie">
            <a:extLst>
              <a:ext uri="{FF2B5EF4-FFF2-40B4-BE49-F238E27FC236}">
                <a16:creationId xmlns:a16="http://schemas.microsoft.com/office/drawing/2014/main" id="{B0647FAF-0143-7BD0-A171-E23F42DFD5B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986558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A49771-D11E-8011-BD78-8447AC556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Prostokąt, kwadrat, sztuka&#10;&#10;Opis wygenerowany automatycznie">
            <a:extLst>
              <a:ext uri="{FF2B5EF4-FFF2-40B4-BE49-F238E27FC236}">
                <a16:creationId xmlns:a16="http://schemas.microsoft.com/office/drawing/2014/main" id="{00EAB68C-B314-6279-1D17-AF5A8231C1D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7751281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77A377-8E7D-67CC-A40B-A6E71369E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Liliowy, design&#10;&#10;Opis wygenerowany automatycznie">
            <a:extLst>
              <a:ext uri="{FF2B5EF4-FFF2-40B4-BE49-F238E27FC236}">
                <a16:creationId xmlns:a16="http://schemas.microsoft.com/office/drawing/2014/main" id="{A493C591-FBC2-9300-E11F-A72B16859DD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1816112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51D9AB-99FD-4BAC-8142-0C44A960B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, lampa&#10;&#10;Opis wygenerowany automatycznie">
            <a:extLst>
              <a:ext uri="{FF2B5EF4-FFF2-40B4-BE49-F238E27FC236}">
                <a16:creationId xmlns:a16="http://schemas.microsoft.com/office/drawing/2014/main" id="{D18128C0-55FF-D2DE-5708-A7DF72965C2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411238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476" y="54500"/>
            <a:ext cx="756312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Kontekst i założenia projektu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r>
              <a:rPr lang="pl-PL" dirty="0"/>
              <a:t>Istotne informacje na temat założeń wstępnych projektu, w tym np. opis sytuacji początkowej, uzasadnienie decyzji o realizacji i formie realizacji projektu.</a:t>
            </a:r>
          </a:p>
          <a:p>
            <a:pPr lvl="1"/>
            <a:r>
              <a:rPr lang="pl-PL" dirty="0"/>
              <a:t>Dla kategorii „Najlepsze zarządzanie kryzysem i zmianą” wskazanie, czy sytuacja początkowa była planowana, możliwa do przewidzenia oraz w jakim stopniu organizacja była na nią przygotowana, a także jaka była skala i wpływ kryzysu/zmiany.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476" y="54500"/>
            <a:ext cx="756312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Termin realizacji i cele projektu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Cele projektu powinny być opisane zgodnie ze standardami organizacji Zgłaszającego.</a:t>
            </a:r>
          </a:p>
          <a:p>
            <a:r>
              <a:rPr lang="pl-PL" dirty="0"/>
              <a:t>Jeśli zostały określone, to powinny być wskazane wartości celów mierzalnych.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78" y="54500"/>
            <a:ext cx="7610421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Skala projektu i wykorzystane zasoby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Opis skali projektu.</a:t>
            </a:r>
          </a:p>
          <a:p>
            <a:r>
              <a:rPr lang="pl-PL" dirty="0"/>
              <a:t>Preferowane w formie mierzalnych parametrów lub możliwych do wyobrażenia charakterystyk.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7006" y="54500"/>
            <a:ext cx="7531593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Przebieg i realizacja projektu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Istotne informacje na temat sposobu, w jaki projekt został zrealizowany, np. zastosowane narzędzia, etapy realizacji, napotkane trudności i sposoby ich pokonania, elementy innowacyjne.</a:t>
            </a:r>
          </a:p>
          <a:p>
            <a:pPr lvl="1"/>
            <a:r>
              <a:rPr lang="pl-PL" dirty="0"/>
              <a:t>Dla kategorii „Najlepsze zarządzanie kryzysem i zmianą” informacje nt. organizacji pracy i odpowiedzialności zasobów odpowiedzialnych za przeprowadzenie działań (np. zespołu kryzysowego/zmiany), zakres uprawnień zaangażowanych interesariuszy.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0068" y="54500"/>
            <a:ext cx="7468531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Zarządzanie projektem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Istotne informacje na temat sposobu zarządzania projektem, w szczególności w zakresie zarządzania zakresem projektu, jego budżetem i harmonogramem oraz komunikacją z głównymi interesariuszami.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213944" y="54500"/>
            <a:ext cx="7594655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ym typeface="Montserrat"/>
              </a:rPr>
              <a:t>Efekty pracy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r>
              <a:rPr lang="pl-PL" dirty="0">
                <a:sym typeface="Montserrat"/>
              </a:rPr>
              <a:t>Istotne informacje na temat efektów uzyskanych w wyniku realizacji projektu, preferowane wyniki w formie liczbowej (KPI) w porównaniu do przyjętych założeń.</a:t>
            </a:r>
          </a:p>
          <a:p>
            <a:pPr lvl="0"/>
            <a:r>
              <a:rPr lang="pl-PL" dirty="0">
                <a:sym typeface="Montserrat"/>
              </a:rPr>
              <a:t>W szczególności informacje o skali uzyskanej optymalizacji, poprawy sposobu działania, poprawy zadowolenia klientów, itp.</a:t>
            </a:r>
          </a:p>
          <a:p>
            <a:pPr lvl="1"/>
            <a:r>
              <a:rPr lang="pl-PL" dirty="0"/>
              <a:t>Dla kategorii „Najlepsze zarządzanie kryzysem i zmianą” </a:t>
            </a:r>
            <a:r>
              <a:rPr lang="pl-PL" dirty="0">
                <a:sym typeface="Montserrat"/>
              </a:rPr>
              <a:t>wskaźniki wskazujące poziom utrzymania ciągłości i jakości działania, a także dane wskazujące poziom zadowolenia i bezpieczeństwa głównych interesariuszy.</a:t>
            </a:r>
          </a:p>
          <a:p>
            <a:pPr lvl="0"/>
            <a:endParaRPr lang="pl" dirty="0">
              <a:sym typeface="Montserrat"/>
            </a:endParaRPr>
          </a:p>
          <a:p>
            <a:r>
              <a:rPr lang="pl" dirty="0">
                <a:sym typeface="Montserrat"/>
              </a:rPr>
              <a:t>Font: min 14</a:t>
            </a:r>
          </a:p>
          <a:p>
            <a:r>
              <a:rPr lang="pl" dirty="0"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150882" y="54500"/>
            <a:ext cx="7657717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pl-PL" dirty="0">
                <a:sym typeface="Montserrat"/>
              </a:rPr>
              <a:t>Inne informacje istotne z punktu widzenia oceny zgłoszenia, które chce przedstawić Zgłaszający.</a:t>
            </a:r>
          </a:p>
          <a:p>
            <a:pPr lvl="0"/>
            <a:endParaRPr lang="pl-PL" dirty="0">
              <a:sym typeface="Montserrat"/>
            </a:endParaRPr>
          </a:p>
          <a:p>
            <a:r>
              <a:rPr lang="pl" dirty="0">
                <a:sym typeface="Montserrat"/>
              </a:rPr>
              <a:t>Font: min 14</a:t>
            </a:r>
          </a:p>
          <a:p>
            <a:r>
              <a:rPr lang="pl" dirty="0">
                <a:sym typeface="Montserrat"/>
              </a:rPr>
              <a:t>Liczba slajdów: 5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708</Words>
  <Application>Microsoft Office PowerPoint</Application>
  <PresentationFormat>Pokaz na ekranie (16:9)</PresentationFormat>
  <Paragraphs>69</Paragraphs>
  <Slides>23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6" baseType="lpstr">
      <vt:lpstr>Arial</vt:lpstr>
      <vt:lpstr>Montserrat</vt:lpstr>
      <vt:lpstr>Simple Light</vt:lpstr>
      <vt:lpstr>Prezentacja programu PowerPoint</vt:lpstr>
      <vt:lpstr>Identyfikacja zgłoszenia</vt:lpstr>
      <vt:lpstr>Kontekst i założenia projektu</vt:lpstr>
      <vt:lpstr>Termin realizacji i cele projektu</vt:lpstr>
      <vt:lpstr>Skala projektu i wykorzystane zasoby</vt:lpstr>
      <vt:lpstr>Przebieg i realizacja projektu</vt:lpstr>
      <vt:lpstr>Zarządzanie projektem</vt:lpstr>
      <vt:lpstr>Efekty pracy </vt:lpstr>
      <vt:lpstr>Informacje dodatkowe</vt:lpstr>
      <vt:lpstr>Informacje techniczne i wskazówki</vt:lpstr>
      <vt:lpstr>Ogólne wymagania wobec zgłoszenia</vt:lpstr>
      <vt:lpstr>Wskazówki dot. przygotowania prezentacji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15</cp:revision>
  <dcterms:modified xsi:type="dcterms:W3CDTF">2025-01-22T11:18:05Z</dcterms:modified>
</cp:coreProperties>
</file>