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7"/>
  </p:notesMasterIdLst>
  <p:sldIdLst>
    <p:sldId id="282" r:id="rId2"/>
    <p:sldId id="283" r:id="rId3"/>
    <p:sldId id="284" r:id="rId4"/>
    <p:sldId id="258" r:id="rId5"/>
    <p:sldId id="286" r:id="rId6"/>
    <p:sldId id="288" r:id="rId7"/>
    <p:sldId id="287" r:id="rId8"/>
    <p:sldId id="297" r:id="rId9"/>
    <p:sldId id="275" r:id="rId10"/>
    <p:sldId id="271" r:id="rId11"/>
    <p:sldId id="292" r:id="rId12"/>
    <p:sldId id="285" r:id="rId13"/>
    <p:sldId id="291" r:id="rId14"/>
    <p:sldId id="298" r:id="rId15"/>
    <p:sldId id="293" r:id="rId16"/>
    <p:sldId id="294" r:id="rId17"/>
    <p:sldId id="295" r:id="rId18"/>
    <p:sldId id="296" r:id="rId19"/>
    <p:sldId id="299" r:id="rId20"/>
    <p:sldId id="300" r:id="rId21"/>
    <p:sldId id="301" r:id="rId22"/>
    <p:sldId id="302" r:id="rId23"/>
    <p:sldId id="303" r:id="rId24"/>
    <p:sldId id="304" r:id="rId25"/>
    <p:sldId id="305" r:id="rId26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7" y="494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3125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tablica&#10;&#10;Opis wygenerowany automatycznie">
            <a:extLst>
              <a:ext uri="{FF2B5EF4-FFF2-40B4-BE49-F238E27FC236}">
                <a16:creationId xmlns:a16="http://schemas.microsoft.com/office/drawing/2014/main" id="{1DF50304-60ED-EC63-A817-C498893A3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219200" y="54500"/>
            <a:ext cx="7589400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pl-PL" dirty="0">
                <a:sym typeface="Montserrat"/>
              </a:rPr>
              <a:t>Inne informacje istotne z punktu widzenia oceny zgłoszenia, które chce przedstawić Zgłaszający.</a:t>
            </a:r>
          </a:p>
          <a:p>
            <a:pPr lvl="0"/>
            <a:endParaRPr lang="pl-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5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54500"/>
            <a:ext cx="747856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Zgłoszenie musi spełniać wymagania formalne określone w regulaminie, w szczególności w rozdziale IV „Zasady przyjmowania zgłoszeń do konkursu”.</a:t>
            </a:r>
          </a:p>
          <a:p>
            <a:r>
              <a:rPr lang="pl-PL" dirty="0"/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/>
              <a:t>center</a:t>
            </a:r>
            <a:r>
              <a:rPr lang="pl-PL" dirty="0"/>
              <a:t> lub na rzecz jednostek contact </a:t>
            </a:r>
            <a:r>
              <a:rPr lang="pl-PL" dirty="0" err="1"/>
              <a:t>center</a:t>
            </a:r>
            <a:r>
              <a:rPr lang="pl-PL" dirty="0"/>
              <a:t> z wykorzystaniem zasobów na terytorium Rzeczypospolitej Polskiej.</a:t>
            </a:r>
          </a:p>
          <a:p>
            <a:r>
              <a:rPr lang="pl-PL" dirty="0"/>
              <a:t>Zgłoszenie musi być działaniem, które było realizowane w okresie od 1 stycznia do 31 </a:t>
            </a:r>
            <a:r>
              <a:rPr lang="pl-PL"/>
              <a:t>grudnia 2024 </a:t>
            </a:r>
            <a:r>
              <a:rPr lang="pl-PL" dirty="0"/>
              <a:t>r.</a:t>
            </a:r>
          </a:p>
          <a:p>
            <a:pPr lvl="1"/>
            <a:r>
              <a:rPr lang="pl-PL" dirty="0"/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r>
              <a:rPr lang="pl-PL" dirty="0"/>
              <a:t>Zgłoszenie musi być działaniem, które było realizowane pod bezpośrednim zarządem lub przy współzarządzie Zgłaszającego.</a:t>
            </a:r>
          </a:p>
          <a:p>
            <a:r>
              <a:rPr lang="pl-PL" dirty="0"/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54500"/>
            <a:ext cx="747856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/>
              <a:t>Zgłoszenie musi być przygotowane zgodnie z niniejszym szablonem, w szczególności strukturą treści prezentacji oraz przekazane Organizatorowi w formacie pliku pdf.</a:t>
            </a:r>
          </a:p>
          <a:p>
            <a:r>
              <a:rPr lang="pl-PL" dirty="0"/>
              <a:t>Szablon ma stworzone Układy slajdów, które mogą być wykorzystane wg potrzeb.</a:t>
            </a:r>
          </a:p>
          <a:p>
            <a:r>
              <a:rPr lang="pl-PL" dirty="0"/>
              <a:t>Liczba slajdów dla poszczególnych obszarów (np. Środowisko i warunki pracy, 3 slajdy) jest wartością rekomendowaną. Nie należy jednak przekroczyć łącznej liczby slajdów przewidzianych na wszystkie obszary.</a:t>
            </a:r>
          </a:p>
          <a:p>
            <a:r>
              <a:rPr lang="pl-PL" dirty="0"/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182" y="54500"/>
            <a:ext cx="7492418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Wskazówki dot. kategorii Najlepsza strategia (…)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/>
              <a:t>Dla potrzeb konkursu pod pojęciem „działalność contact </a:t>
            </a:r>
            <a:r>
              <a:rPr lang="pl-PL" dirty="0" err="1"/>
              <a:t>center</a:t>
            </a:r>
            <a:r>
              <a:rPr lang="pl-PL" dirty="0"/>
              <a:t>” rozumie się wszelkie działania podejmowane przez organizacje w zakresie obsługi klientów (w tym prowadzanie kampanii sprzedażowych i marketingowych towarów i usług, obsługa i wsparcie techniczne, windykacja lub inne procesy komunikacji z klientami zewnętrznymi lub wewnętrznymi) za pośrednictwem zdalnych kanałów kontaktu, takich jak telefon, </a:t>
            </a:r>
            <a:r>
              <a:rPr lang="pl-PL" dirty="0" err="1"/>
              <a:t>wideopołączenie</a:t>
            </a:r>
            <a:r>
              <a:rPr lang="pl-PL" dirty="0"/>
              <a:t>, czat, komunikatory i platformy social media, korespondencja e-mail, korespondencja pocztowa, itp., a także komunikacji realizowanej z wykorzystaniem narzędzi automatyzujących, np. chat bot, </a:t>
            </a:r>
            <a:r>
              <a:rPr lang="pl-PL" dirty="0" err="1"/>
              <a:t>voice</a:t>
            </a:r>
            <a:r>
              <a:rPr lang="pl-PL" dirty="0"/>
              <a:t> bot.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261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0D74898-685F-8ABB-A224-F45F9A2E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40D39168-E9A4-2DF0-7800-3057C2D501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3220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Liliowy, Magenta, róż&#10;&#10;Opis wygenerowany automatycznie">
            <a:extLst>
              <a:ext uri="{FF2B5EF4-FFF2-40B4-BE49-F238E27FC236}">
                <a16:creationId xmlns:a16="http://schemas.microsoft.com/office/drawing/2014/main" id="{F861F7D7-6621-5363-9255-815DB7A8043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Prostokąt, ramka na zdjęcia, kwadrat&#10;&#10;Opis wygenerowany automatycznie">
            <a:extLst>
              <a:ext uri="{FF2B5EF4-FFF2-40B4-BE49-F238E27FC236}">
                <a16:creationId xmlns:a16="http://schemas.microsoft.com/office/drawing/2014/main" id="{FF707F9A-97C4-6342-380B-447777303C0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tekst, design, sztuka&#10;&#10;Opis wygenerowany automatycznie">
            <a:extLst>
              <a:ext uri="{FF2B5EF4-FFF2-40B4-BE49-F238E27FC236}">
                <a16:creationId xmlns:a16="http://schemas.microsoft.com/office/drawing/2014/main" id="{238F618B-8671-497C-6034-B7E2B8380E7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230248-9163-B97F-4D6B-A4163F47A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&#10;&#10;Opis wygenerowany automatycznie przy średnim poziomie pewności">
            <a:extLst>
              <a:ext uri="{FF2B5EF4-FFF2-40B4-BE49-F238E27FC236}">
                <a16:creationId xmlns:a16="http://schemas.microsoft.com/office/drawing/2014/main" id="{532EB24A-7989-4D38-81E8-D7843070D33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1565267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472" y="54500"/>
            <a:ext cx="7520127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/>
          </a:bodyPr>
          <a:lstStyle/>
          <a:p>
            <a:r>
              <a:rPr lang="pl-PL" dirty="0"/>
              <a:t>Kategoria:		Najlepsza strategia obsługi klientów</a:t>
            </a:r>
          </a:p>
          <a:p>
            <a:r>
              <a:rPr lang="pl-PL" dirty="0"/>
              <a:t>Zgłaszający:		nazwa organizacji zgłaszającej</a:t>
            </a:r>
          </a:p>
          <a:p>
            <a:r>
              <a:rPr lang="pl-PL" dirty="0"/>
              <a:t>Przedstawiciel(e):	imię, nazwisko, stanowisko przedstawicieli 					Zgłaszającego</a:t>
            </a:r>
          </a:p>
          <a:p>
            <a:pPr marL="11430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DAF943-6B99-2EA7-8647-49E2ECC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zrzut ekranu">
            <a:extLst>
              <a:ext uri="{FF2B5EF4-FFF2-40B4-BE49-F238E27FC236}">
                <a16:creationId xmlns:a16="http://schemas.microsoft.com/office/drawing/2014/main" id="{7B55C79B-A376-C25A-8A7C-586197D1808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545206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CA30CB6-0BD1-9D57-F243-B1339BE40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, design&#10;&#10;Opis wygenerowany automatycznie">
            <a:extLst>
              <a:ext uri="{FF2B5EF4-FFF2-40B4-BE49-F238E27FC236}">
                <a16:creationId xmlns:a16="http://schemas.microsoft.com/office/drawing/2014/main" id="{E9479B4F-37D8-8D7B-E1C4-5292E1FCBC0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455059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D4B9EE-F3C3-B460-71AD-7EB55D59D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&#10;&#10;Opis wygenerowany automatycznie">
            <a:extLst>
              <a:ext uri="{FF2B5EF4-FFF2-40B4-BE49-F238E27FC236}">
                <a16:creationId xmlns:a16="http://schemas.microsoft.com/office/drawing/2014/main" id="{16DFA379-5353-A9C8-6E15-7B549C906FA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495074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F441D1-A6F3-5836-2C17-D6A452EC7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9" name="Symbol zastępczy zawartości 8" descr="Obraz zawierający zrzut ekranu, Prostokąt, kwadrat, sztuka&#10;&#10;Opis wygenerowany automatycznie">
            <a:extLst>
              <a:ext uri="{FF2B5EF4-FFF2-40B4-BE49-F238E27FC236}">
                <a16:creationId xmlns:a16="http://schemas.microsoft.com/office/drawing/2014/main" id="{28FBC193-EC3A-3481-5024-F401F38C46C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3445000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E300E3-736E-AE4F-25E0-E7EA9E8BC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Liliowy, design&#10;&#10;Opis wygenerowany automatycznie">
            <a:extLst>
              <a:ext uri="{FF2B5EF4-FFF2-40B4-BE49-F238E27FC236}">
                <a16:creationId xmlns:a16="http://schemas.microsoft.com/office/drawing/2014/main" id="{F51DFB53-E264-EE97-E820-7E5B9A618B8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689523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38DE09-D86F-4114-7BFA-AFD5898ED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lampa&#10;&#10;Opis wygenerowany automatycznie">
            <a:extLst>
              <a:ext uri="{FF2B5EF4-FFF2-40B4-BE49-F238E27FC236}">
                <a16:creationId xmlns:a16="http://schemas.microsoft.com/office/drawing/2014/main" id="{001CD5A2-93B3-42DD-8B74-97627A33BBB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501"/>
          </a:xfrm>
        </p:spPr>
      </p:pic>
    </p:spTree>
    <p:extLst>
      <p:ext uri="{BB962C8B-B14F-4D97-AF65-F5344CB8AC3E}">
        <p14:creationId xmlns:p14="http://schemas.microsoft.com/office/powerpoint/2010/main" val="2478751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472" y="54500"/>
            <a:ext cx="7520127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Kontekst i założenia działania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r>
              <a:rPr lang="pl-PL" dirty="0"/>
              <a:t>Istotne informacje na temat założeń strategicznych obsługi klienta w kanałach zdalnych, np. znaczenie kanałów zdalnych w komunikacji z klientami, powiązania z innymi formami komunikacji, etap rozwoju działań contact </a:t>
            </a:r>
            <a:r>
              <a:rPr lang="pl-PL" dirty="0" err="1"/>
              <a:t>center</a:t>
            </a:r>
            <a:r>
              <a:rPr lang="pl-PL" dirty="0"/>
              <a:t> na tle historii firmy, a także umiejscowienie jednostki CC w strukturze organizacji.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490" y="54500"/>
            <a:ext cx="7617109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Założenia strategiczne i cele działalności CC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Cele działalności contact </a:t>
            </a:r>
            <a:r>
              <a:rPr lang="pl-PL" dirty="0" err="1"/>
              <a:t>center</a:t>
            </a:r>
            <a:r>
              <a:rPr lang="pl-PL" dirty="0"/>
              <a:t>, w tym cele dot. oczekiwanej jakości obsługi, oferowanego CX, powinny być opisane zgodnie ze standardami organizacji Zgłaszającego.</a:t>
            </a:r>
          </a:p>
          <a:p>
            <a:r>
              <a:rPr lang="pl-PL" dirty="0"/>
              <a:t>Jeśli zostały określone, to powinny być wskazane wartości celów mierzalnych.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636" y="54500"/>
            <a:ext cx="763096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Wykorzystywane kanały komunikacji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Opis wykorzystanych kanałów komunikacji zdalnej z klientami oraz sposobu zapewnienia spójności komunikacji między nimi.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890" y="54500"/>
            <a:ext cx="7464709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Zaangażowane zasoby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Opis wykorzystywanych zasobów (technologicznych, ludzkich) zaangażowanych w realizację procesów komunikacji z klientami w kanałach zdalnych.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344" y="54500"/>
            <a:ext cx="7603255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Realizowane procesy obsługi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Wskazanie zakresu realizowanych procesów obsługi, komunikacji z klientami w kanałach zdalnych.</a:t>
            </a:r>
          </a:p>
          <a:p>
            <a:r>
              <a:rPr lang="pl-PL" dirty="0"/>
              <a:t>Istotne informacje na temat sposobu zarządzania procesami contact </a:t>
            </a:r>
            <a:r>
              <a:rPr lang="pl-PL" dirty="0" err="1"/>
              <a:t>center</a:t>
            </a:r>
            <a:r>
              <a:rPr lang="pl-PL" dirty="0"/>
              <a:t>, w szczególności w zakresie zarządzania zakresem realizowanych procesów, ich kosztów, a także innowacjami i rozwojem działalności organizacji w tym obszarze.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4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4" y="54500"/>
            <a:ext cx="7575545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Zarządzanie „głosem klientów”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Informacje na temat sposobu pozyskiwania opinii klientów i wykorzystywania ich w rozwoju organizacji, w tym w szczególności strategii obsługi klientów.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2219382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330036" y="54500"/>
            <a:ext cx="7478564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Efekty strategii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pl-PL" dirty="0">
                <a:sym typeface="Montserrat"/>
              </a:rPr>
              <a:t>Istotne informacje na temat efektów uzyskanych w wyniku realizacji przyjętej strategii. Preferowane wyniki w formie liczbowej (KPI) w porównaniu do przyjętych założeń.</a:t>
            </a:r>
          </a:p>
          <a:p>
            <a:pPr lvl="0"/>
            <a:r>
              <a:rPr lang="pl-PL" dirty="0">
                <a:sym typeface="Montserrat"/>
              </a:rPr>
              <a:t>W szczególności informacje o poziomie zadowolenia klientów organizacji z obsługi w kanałach zdalnych, ich zaangażowania i lojalności.</a:t>
            </a:r>
          </a:p>
          <a:p>
            <a:pPr lvl="0"/>
            <a:endParaRPr lang="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738</Words>
  <Application>Microsoft Office PowerPoint</Application>
  <PresentationFormat>Pokaz na ekranie (16:9)</PresentationFormat>
  <Paragraphs>62</Paragraphs>
  <Slides>25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8" baseType="lpstr">
      <vt:lpstr>Arial</vt:lpstr>
      <vt:lpstr>Montserrat</vt:lpstr>
      <vt:lpstr>Simple Light</vt:lpstr>
      <vt:lpstr>Prezentacja programu PowerPoint</vt:lpstr>
      <vt:lpstr>Identyfikacja zgłoszenia</vt:lpstr>
      <vt:lpstr>Kontekst i założenia działania</vt:lpstr>
      <vt:lpstr>Założenia strategiczne i cele działalności CC</vt:lpstr>
      <vt:lpstr>Wykorzystywane kanały komunikacji</vt:lpstr>
      <vt:lpstr>Zaangażowane zasoby</vt:lpstr>
      <vt:lpstr>Realizowane procesy obsługi</vt:lpstr>
      <vt:lpstr>Zarządzanie „głosem klientów”</vt:lpstr>
      <vt:lpstr>Efekty strategii </vt:lpstr>
      <vt:lpstr>Informacje dodatkowe</vt:lpstr>
      <vt:lpstr>Informacje techniczne i wskazówki</vt:lpstr>
      <vt:lpstr>Ogólne wymagania wobec zgłoszenia</vt:lpstr>
      <vt:lpstr>Wskazówki dot. przygotowania prezentacji</vt:lpstr>
      <vt:lpstr>Wskazówki dot. kategorii Najlepsza strategia (…)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17</cp:revision>
  <dcterms:modified xsi:type="dcterms:W3CDTF">2025-01-22T11:17:49Z</dcterms:modified>
</cp:coreProperties>
</file>