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7"/>
  </p:notesMasterIdLst>
  <p:sldIdLst>
    <p:sldId id="282" r:id="rId2"/>
    <p:sldId id="283" r:id="rId3"/>
    <p:sldId id="284" r:id="rId4"/>
    <p:sldId id="258" r:id="rId5"/>
    <p:sldId id="286" r:id="rId6"/>
    <p:sldId id="287" r:id="rId7"/>
    <p:sldId id="288" r:id="rId8"/>
    <p:sldId id="297" r:id="rId9"/>
    <p:sldId id="275" r:id="rId10"/>
    <p:sldId id="271" r:id="rId11"/>
    <p:sldId id="292" r:id="rId12"/>
    <p:sldId id="285" r:id="rId13"/>
    <p:sldId id="291" r:id="rId14"/>
    <p:sldId id="298" r:id="rId15"/>
    <p:sldId id="305" r:id="rId16"/>
    <p:sldId id="293" r:id="rId17"/>
    <p:sldId id="294" r:id="rId18"/>
    <p:sldId id="295" r:id="rId19"/>
    <p:sldId id="296" r:id="rId20"/>
    <p:sldId id="299" r:id="rId21"/>
    <p:sldId id="300" r:id="rId22"/>
    <p:sldId id="301" r:id="rId23"/>
    <p:sldId id="302" r:id="rId24"/>
    <p:sldId id="303" r:id="rId25"/>
    <p:sldId id="304" r:id="rId26"/>
  </p:sldIdLst>
  <p:sldSz cx="9144000" cy="5143500" type="screen16x9"/>
  <p:notesSz cx="6858000" cy="9144000"/>
  <p:embeddedFontLst>
    <p:embeddedFont>
      <p:font typeface="Montserrat" panose="00000500000000000000" pitchFamily="2" charset="-18"/>
      <p:regular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725">
          <p15:clr>
            <a:srgbClr val="9AA0A6"/>
          </p15:clr>
        </p15:guide>
        <p15:guide id="4" orient="horz" pos="238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C2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099CF8-FE8C-47C2-9F23-2B5116FF6241}">
  <a:tblStyle styleId="{84099CF8-FE8C-47C2-9F23-2B5116FF624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94" autoAdjust="0"/>
    <p:restoredTop sz="94660"/>
  </p:normalViewPr>
  <p:slideViewPr>
    <p:cSldViewPr snapToGrid="0">
      <p:cViewPr varScale="1">
        <p:scale>
          <a:sx n="78" d="100"/>
          <a:sy n="78" d="100"/>
        </p:scale>
        <p:origin x="67" y="494"/>
      </p:cViewPr>
      <p:guideLst>
        <p:guide orient="horz" pos="1620"/>
        <p:guide pos="2880"/>
        <p:guide orient="horz" pos="2725"/>
        <p:guide orient="horz"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3067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4584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6546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83125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033f4dd5e5_1_8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033f4dd5e5_1_8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441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00b0f5bbf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100b0f5bbf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ytuł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Nagłówek sekcji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>
                <a:solidFill>
                  <a:srgbClr val="DAC280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uczowe wyróżnie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C8AA9BAF-8C5F-7409-7838-EC651D14B62D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 smtClean="0"/>
              <a:t>‹#›</a:t>
            </a:fld>
            <a:endParaRPr lang="pl"/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1D0C468E-96D5-E0B3-14BD-705E099C6B0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72408" y="1214438"/>
            <a:ext cx="6492875" cy="2863850"/>
          </a:xfrm>
        </p:spPr>
        <p:txBody>
          <a:bodyPr anchor="ctr">
            <a:normAutofit/>
          </a:bodyPr>
          <a:lstStyle>
            <a:lvl1pPr marL="114300" indent="0" algn="ctr">
              <a:buNone/>
              <a:defRPr sz="2400" b="1">
                <a:solidFill>
                  <a:srgbClr val="DAC280"/>
                </a:solidFill>
              </a:defRPr>
            </a:lvl1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096193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ytuł i treść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DF47927-E88C-04D6-7BCC-9F58319CF9B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ylko tytuł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31EF2258-29C4-D62F-F809-88691B48A45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Pusty slajd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2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418E9885-96A5-2EE2-71C1-E5127CC3CD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60BC06AE-FBC8-AD3F-7FF1-C46A0BFA14C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901197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3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8F646C72-91E8-471A-4298-E4BD3D03CF1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01E59303-F76B-29F5-18B0-49F2148FBCB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628235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4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4CAFE887-F710-FD1D-7E42-D0E4D75DF6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D491162F-51B5-F123-D90C-768FD176FBE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77417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545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63" r:id="rId3"/>
    <p:sldLayoutId id="2147483650" r:id="rId4"/>
    <p:sldLayoutId id="2147483652" r:id="rId5"/>
    <p:sldLayoutId id="2147483658" r:id="rId6"/>
    <p:sldLayoutId id="2147483660" r:id="rId7"/>
    <p:sldLayoutId id="2147483661" r:id="rId8"/>
    <p:sldLayoutId id="2147483662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>
          <a:solidFill>
            <a:srgbClr val="DAC28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DAC28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tekst, tablica&#10;&#10;Opis wygenerowany automatycznie">
            <a:extLst>
              <a:ext uri="{FF2B5EF4-FFF2-40B4-BE49-F238E27FC236}">
                <a16:creationId xmlns:a16="http://schemas.microsoft.com/office/drawing/2014/main" id="{4D4E47EC-5B82-7E0F-97AD-26F21205E0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42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8"/>
          <p:cNvSpPr txBox="1">
            <a:spLocks noGrp="1"/>
          </p:cNvSpPr>
          <p:nvPr>
            <p:ph type="title"/>
          </p:nvPr>
        </p:nvSpPr>
        <p:spPr>
          <a:xfrm>
            <a:off x="1352144" y="54500"/>
            <a:ext cx="7456455" cy="5727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pl-PL" dirty="0">
                <a:sym typeface="Montserrat"/>
              </a:rPr>
              <a:t>Informacje dodatkowe</a:t>
            </a:r>
          </a:p>
        </p:txBody>
      </p:sp>
      <p:sp>
        <p:nvSpPr>
          <p:cNvPr id="240" name="Google Shape;240;p28"/>
          <p:cNvSpPr txBox="1">
            <a:spLocks noGrp="1"/>
          </p:cNvSpPr>
          <p:nvPr>
            <p:ph sz="quarter" idx="13"/>
          </p:nvPr>
        </p:nvSpPr>
        <p:spPr>
          <a:xfrm>
            <a:off x="287338" y="900113"/>
            <a:ext cx="8521700" cy="40132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pl-PL" dirty="0">
                <a:sym typeface="Montserrat"/>
              </a:rPr>
              <a:t>Inne informacje istotne z punktu widzenia oceny zgłoszenia, które chce przedstawić Zgłaszający.</a:t>
            </a:r>
          </a:p>
          <a:p>
            <a:pPr lvl="0"/>
            <a:endParaRPr lang="pl-PL" dirty="0">
              <a:sym typeface="Montserrat"/>
            </a:endParaRPr>
          </a:p>
          <a:p>
            <a:r>
              <a:rPr lang="pl" dirty="0">
                <a:sym typeface="Montserrat"/>
              </a:rPr>
              <a:t>Font: min 14</a:t>
            </a:r>
          </a:p>
          <a:p>
            <a:r>
              <a:rPr lang="pl" dirty="0">
                <a:sym typeface="Montserrat"/>
              </a:rPr>
              <a:t>Liczba slajdów: 5</a:t>
            </a:r>
          </a:p>
          <a:p>
            <a:pPr lvl="0"/>
            <a:endParaRPr lang="pl-PL" dirty="0"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4132EDB-CDAF-0202-1C45-ED15FD50A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Informacje techniczne i wskazówki</a:t>
            </a:r>
          </a:p>
        </p:txBody>
      </p:sp>
    </p:spTree>
    <p:extLst>
      <p:ext uri="{BB962C8B-B14F-4D97-AF65-F5344CB8AC3E}">
        <p14:creationId xmlns:p14="http://schemas.microsoft.com/office/powerpoint/2010/main" val="2791921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7CAE7BF4-3B6F-C79B-675D-0D950DB2C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4868" y="54500"/>
            <a:ext cx="7553732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Ogólne wymagania wobec zgłoszenia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3AB4A0E-F2F5-8840-3218-51CBFAB38BF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/>
              <a:t>Zgłoszenie musi spełniać wymagania formalne określone w regulaminie, w szczególności w rozdziale IV „Zasady przyjmowania zgłoszeń do konkursu”.</a:t>
            </a:r>
          </a:p>
          <a:p>
            <a:r>
              <a:rPr lang="pl-PL" dirty="0"/>
              <a:t>Zgłaszającym może być organizacja wskazana w punkcie II.5 regulaminu, która w na zlecenie osób trzecich lub na potrzeby własne prowadziła działania contact </a:t>
            </a:r>
            <a:r>
              <a:rPr lang="pl-PL" dirty="0" err="1"/>
              <a:t>center</a:t>
            </a:r>
            <a:r>
              <a:rPr lang="pl-PL" dirty="0"/>
              <a:t> lub na rzecz jednostek contact </a:t>
            </a:r>
            <a:r>
              <a:rPr lang="pl-PL" dirty="0" err="1"/>
              <a:t>center</a:t>
            </a:r>
            <a:r>
              <a:rPr lang="pl-PL" dirty="0"/>
              <a:t> z wykorzystaniem zasobów na terytorium Rzeczypospolitej Polskiej.</a:t>
            </a:r>
          </a:p>
          <a:p>
            <a:r>
              <a:rPr lang="pl-PL" dirty="0"/>
              <a:t>Zgłoszenie musi być działaniem, które było realizowane w okresie od 1 stycznia do 31 </a:t>
            </a:r>
            <a:r>
              <a:rPr lang="pl-PL"/>
              <a:t>grudnia 2024 </a:t>
            </a:r>
            <a:r>
              <a:rPr lang="pl-PL" dirty="0"/>
              <a:t>r.</a:t>
            </a:r>
          </a:p>
          <a:p>
            <a:pPr lvl="1"/>
            <a:r>
              <a:rPr lang="pl-PL" dirty="0"/>
              <a:t>W przypadkach, gdy działania były realizowane również poza wskazanym okresem zgłoszenie musi odnosić się jednoznacznie do przebiegu, w szczególności wyników, które zostały osiągnięte w tym okresie.</a:t>
            </a:r>
          </a:p>
          <a:p>
            <a:r>
              <a:rPr lang="pl-PL" dirty="0"/>
              <a:t>Zgłoszenie musi być działaniem, które było realizowane pod bezpośrednim zarządem lub przy współzarządzie Zgłaszającego.</a:t>
            </a:r>
          </a:p>
          <a:p>
            <a:r>
              <a:rPr lang="pl-PL" dirty="0"/>
              <a:t>Zgłoszenie zostanie ocenione przez Jury z uwzględnieniem kryteriów oceny danej kategorii wskazanych w załączniku nr 1 do regulaminu.</a:t>
            </a:r>
          </a:p>
        </p:txBody>
      </p:sp>
    </p:spTree>
    <p:extLst>
      <p:ext uri="{BB962C8B-B14F-4D97-AF65-F5344CB8AC3E}">
        <p14:creationId xmlns:p14="http://schemas.microsoft.com/office/powerpoint/2010/main" val="1178532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894CCE71-AA4D-8109-1CE4-3C459D014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7864" y="54500"/>
            <a:ext cx="7660736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Wskazówki dot. przygotowania prezentacji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9825DD2-EA77-DC60-EDE9-CCF6980EA5D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pl-PL" dirty="0"/>
              <a:t>Zgłoszenie musi być przygotowane zgodnie z niniejszym szablonem, w szczególności strukturą treści prezentacji oraz przekazane Organizatorowi w formacie pliku pdf.</a:t>
            </a:r>
          </a:p>
          <a:p>
            <a:r>
              <a:rPr lang="pl-PL" dirty="0"/>
              <a:t>Szablon ma stworzone Układy slajdów, które mogą być wykorzystane wg potrzeb.</a:t>
            </a:r>
          </a:p>
          <a:p>
            <a:r>
              <a:rPr lang="pl-PL" dirty="0"/>
              <a:t>Liczba slajdów dla poszczególnych obszarów (np. Środowisko i warunki pracy, 3 slajdy) jest wartością rekomendowaną. Nie należy jednak przekroczyć łącznej liczby slajdów przewidzianych na wszystkie obszary.</a:t>
            </a:r>
          </a:p>
          <a:p>
            <a:r>
              <a:rPr lang="pl-PL" dirty="0"/>
              <a:t>Materiały multimedialne lub rozbudowane załączniki mogą być dołączone do prezentacji w formie linków na slajdach lub jako załączniki (odrębne pliki) do prezentacji. Pamiętaj jednak, że te materiały mają charakter uzupełniający i nie stanowią głównej treści zgłoszenia.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051872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894CCE71-AA4D-8109-1CE4-3C459D014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4868" y="54500"/>
            <a:ext cx="7553732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Wskazówki dot. kategorii Najlepszy </a:t>
            </a:r>
            <a:r>
              <a:rPr lang="pl-PL" dirty="0" err="1"/>
              <a:t>praCCodawca</a:t>
            </a:r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9825DD2-EA77-DC60-EDE9-CCF6980EA5D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pl-PL" dirty="0"/>
              <a:t>Główna prezentacja powinna być przygotowana z perspektywy pracodawcy, tj. kadry zarządzającej odpowiedzialnej za strategię zatrudniania i zarządzania doświadczeniami pracowników.</a:t>
            </a:r>
          </a:p>
          <a:p>
            <a:r>
              <a:rPr lang="pl-PL" dirty="0"/>
              <a:t>W przypadku zakwalifikowania się do etapu finałowego Zgłaszający zobowiązany jest przedstawić również prezentację przygotowaną z perspektywy pracowników.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926186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D75A324-23EE-51E6-3D0D-D05BC4331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ACB01A3-F218-66F8-AEF3-E4BD056915E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463535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0D74898-685F-8ABB-A224-F45F9A2E9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3" name="Symbol zastępczy zawartości 2" descr="Obraz zawierający zrzut ekranu, Liliowy, Magenta, róż&#10;&#10;Opis wygenerowany automatycznie">
            <a:extLst>
              <a:ext uri="{FF2B5EF4-FFF2-40B4-BE49-F238E27FC236}">
                <a16:creationId xmlns:a16="http://schemas.microsoft.com/office/drawing/2014/main" id="{3C0C79B2-055B-2177-53A9-E6F9ED9E8B12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7832202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AE09F94-92B4-FE76-1F8C-C33F08909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3" name="Symbol zastępczy zawartości 2" descr="Obraz zawierający zrzut ekranu, Prostokąt, ramka na zdjęcia, kwadrat&#10;&#10;Opis wygenerowany automatycznie">
            <a:extLst>
              <a:ext uri="{FF2B5EF4-FFF2-40B4-BE49-F238E27FC236}">
                <a16:creationId xmlns:a16="http://schemas.microsoft.com/office/drawing/2014/main" id="{F5DFF413-13E9-0069-A824-D78423E3407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3999" cy="5143500"/>
          </a:xfrm>
        </p:spPr>
      </p:pic>
    </p:spTree>
    <p:extLst>
      <p:ext uri="{BB962C8B-B14F-4D97-AF65-F5344CB8AC3E}">
        <p14:creationId xmlns:p14="http://schemas.microsoft.com/office/powerpoint/2010/main" val="3829663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32F418C5-9021-6360-024D-3FA5EE578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3" name="Symbol zastępczy zawartości 2" descr="Obraz zawierający zrzut ekranu, tekst, design, sztuka&#10;&#10;Opis wygenerowany automatycznie">
            <a:extLst>
              <a:ext uri="{FF2B5EF4-FFF2-40B4-BE49-F238E27FC236}">
                <a16:creationId xmlns:a16="http://schemas.microsoft.com/office/drawing/2014/main" id="{E191A7CA-AE27-8CD8-0F4F-D42872F337E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7767762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54F76C54-830D-218A-923C-0F4A76C17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3" name="Symbol zastępczy zawartości 2" descr="Obraz zawierający sztuka&#10;&#10;Opis wygenerowany automatycznie przy średnim poziomie pewności">
            <a:extLst>
              <a:ext uri="{FF2B5EF4-FFF2-40B4-BE49-F238E27FC236}">
                <a16:creationId xmlns:a16="http://schemas.microsoft.com/office/drawing/2014/main" id="{1A43A02F-DF85-E1D1-8EC5-7593C793C7D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095081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450819D3-1685-8654-8A19-10775F538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4596" y="54500"/>
            <a:ext cx="7544004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Identyfikacja zgłoszenia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EF02057C-332C-265A-2E2D-6CDF818315E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>
            <a:normAutofit/>
          </a:bodyPr>
          <a:lstStyle/>
          <a:p>
            <a:r>
              <a:rPr lang="pl-PL" dirty="0"/>
              <a:t>Kategoria:		Najlepszy </a:t>
            </a:r>
            <a:r>
              <a:rPr lang="pl-PL" dirty="0" err="1"/>
              <a:t>praCCodawca</a:t>
            </a:r>
            <a:endParaRPr lang="pl-PL" dirty="0"/>
          </a:p>
          <a:p>
            <a:r>
              <a:rPr lang="pl-PL" dirty="0"/>
              <a:t>Zgłaszający:		nazwa organizacji zgłaszającej</a:t>
            </a:r>
          </a:p>
          <a:p>
            <a:r>
              <a:rPr lang="pl-PL" dirty="0"/>
              <a:t>Przedstawiciel(e):	imię, nazwisko, stanowisko przedstawicieli 					Zgłaszającego</a:t>
            </a:r>
          </a:p>
          <a:p>
            <a:pPr marL="11430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98028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51B5489-114F-6692-461A-7D692D47A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sztuka, zrzut ekranu&#10;&#10;Opis wygenerowany automatycznie">
            <a:extLst>
              <a:ext uri="{FF2B5EF4-FFF2-40B4-BE49-F238E27FC236}">
                <a16:creationId xmlns:a16="http://schemas.microsoft.com/office/drawing/2014/main" id="{B2D71214-A0F6-8011-0185-29E1E5C6748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9785588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3D4D02B-0E18-D125-DB95-60D593C33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zrzut ekranu, sztuka, design&#10;&#10;Opis wygenerowany automatycznie">
            <a:extLst>
              <a:ext uri="{FF2B5EF4-FFF2-40B4-BE49-F238E27FC236}">
                <a16:creationId xmlns:a16="http://schemas.microsoft.com/office/drawing/2014/main" id="{F42612A6-6D90-8508-34DB-01BB150B5C1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136991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AA0A8CE-DF3D-DBBE-2609-282AC5CFB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zrzut ekranu, sztuka&#10;&#10;Opis wygenerowany automatycznie">
            <a:extLst>
              <a:ext uri="{FF2B5EF4-FFF2-40B4-BE49-F238E27FC236}">
                <a16:creationId xmlns:a16="http://schemas.microsoft.com/office/drawing/2014/main" id="{2C0619D8-E472-120F-7A09-8189DB6692E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</p:spPr>
      </p:pic>
    </p:spTree>
    <p:extLst>
      <p:ext uri="{BB962C8B-B14F-4D97-AF65-F5344CB8AC3E}">
        <p14:creationId xmlns:p14="http://schemas.microsoft.com/office/powerpoint/2010/main" val="9468598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CAF78DF-0211-BF5D-CABC-A14350E4C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zrzut ekranu, Prostokąt, kwadrat, sztuka&#10;&#10;Opis wygenerowany automatycznie">
            <a:extLst>
              <a:ext uri="{FF2B5EF4-FFF2-40B4-BE49-F238E27FC236}">
                <a16:creationId xmlns:a16="http://schemas.microsoft.com/office/drawing/2014/main" id="{BD93D461-E644-6F0E-B7FB-850E7DD979A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6676344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D53A88-8F80-84A4-1C6B-3BD8A642E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zrzut ekranu, Liliowy, design&#10;&#10;Opis wygenerowany automatycznie">
            <a:extLst>
              <a:ext uri="{FF2B5EF4-FFF2-40B4-BE49-F238E27FC236}">
                <a16:creationId xmlns:a16="http://schemas.microsoft.com/office/drawing/2014/main" id="{58F9AD92-71EA-89BE-0D5F-FFEE442B524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31514920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4ABB64A-6834-C485-92C2-0E2AAA3E0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5" name="Symbol zastępczy zawartości 4" descr="Obraz zawierający sztuka, lampa&#10;&#10;Opis wygenerowany automatycznie">
            <a:extLst>
              <a:ext uri="{FF2B5EF4-FFF2-40B4-BE49-F238E27FC236}">
                <a16:creationId xmlns:a16="http://schemas.microsoft.com/office/drawing/2014/main" id="{0A8A1EB8-D659-E513-A2D2-A4020BDF579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364136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E6F50A14-1E77-A077-B2DF-AF2ECDFB0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140" y="54500"/>
            <a:ext cx="7563460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Środowisko i warunki pracy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AFF77D0-EE0A-4759-43EA-63C0BABDDB1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/>
          <a:p>
            <a:r>
              <a:rPr lang="pl-PL" dirty="0"/>
              <a:t>Istotne informacje na temat środowiska i warunków pracy, w tym szczególnie organizacji i wyposażenia stanowisk pracy, zasad bezpieczeństwa i higieny pracy, kultury pracy.</a:t>
            </a:r>
          </a:p>
          <a:p>
            <a:r>
              <a:rPr lang="pl-PL" dirty="0"/>
              <a:t>Ew. informacje o zewnętrznych (np. sektorowych) wytycznych i ograniczeniach.</a:t>
            </a:r>
          </a:p>
          <a:p>
            <a:endParaRPr lang="pl-PL" dirty="0"/>
          </a:p>
          <a:p>
            <a:r>
              <a:rPr lang="pl-PL" dirty="0"/>
              <a:t>Font: min 14</a:t>
            </a:r>
          </a:p>
          <a:p>
            <a:r>
              <a:rPr lang="pl-PL" dirty="0"/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1015194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1328" y="54500"/>
            <a:ext cx="7427272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Warunki zatrudniania i wynagradzania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dirty="0"/>
              <a:t>Istotne informacje na temat modelu zatrudnienia (np. czy pracodawca stosuje elastyczne formy zatrudnienia) oraz stosowanego systemu wynagradzania, w tym premiowania (np. jakie modele wynagradzania są stosowane).</a:t>
            </a:r>
          </a:p>
          <a:p>
            <a:endParaRPr lang="pl-PL" dirty="0"/>
          </a:p>
          <a:p>
            <a:r>
              <a:rPr lang="pl-PL" dirty="0"/>
              <a:t>Font: min 14</a:t>
            </a:r>
          </a:p>
          <a:p>
            <a:r>
              <a:rPr lang="pl-PL" dirty="0"/>
              <a:t>Liczba slajdów: 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5684" y="54500"/>
            <a:ext cx="7582915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Szkolenia i rozwój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dirty="0"/>
              <a:t>Opis modelu szkoleń i rozwoju pracowników, w tym również możliwości awansu, narzędzia wspierania potencjału i zainteresowań pracowników.</a:t>
            </a:r>
          </a:p>
          <a:p>
            <a:endParaRPr lang="pl-PL" dirty="0"/>
          </a:p>
          <a:p>
            <a:r>
              <a:rPr lang="pl-PL" dirty="0"/>
              <a:t>Font: min 14</a:t>
            </a:r>
          </a:p>
          <a:p>
            <a:r>
              <a:rPr lang="pl-PL" dirty="0"/>
              <a:t>Liczba slajdów: 4</a:t>
            </a:r>
          </a:p>
        </p:txBody>
      </p:sp>
    </p:spTree>
    <p:extLst>
      <p:ext uri="{BB962C8B-B14F-4D97-AF65-F5344CB8AC3E}">
        <p14:creationId xmlns:p14="http://schemas.microsoft.com/office/powerpoint/2010/main" val="4252634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966" y="54500"/>
            <a:ext cx="7378634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Uprawnienia i komunikacja wewnętrzna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dirty="0"/>
              <a:t>Opis modelu komunikacji i współpracy wewnątrz jednostki CC, a także modelu uprawnień pracowników.</a:t>
            </a:r>
          </a:p>
          <a:p>
            <a:r>
              <a:rPr lang="pl-PL" dirty="0"/>
              <a:t>Opcjonalnie zasady komunikacji z innymi (zewnętrznymi wobec CC) działami firmy.</a:t>
            </a:r>
          </a:p>
          <a:p>
            <a:endParaRPr lang="pl-PL" dirty="0"/>
          </a:p>
          <a:p>
            <a:r>
              <a:rPr lang="pl-PL" dirty="0"/>
              <a:t>Font: min 14</a:t>
            </a:r>
          </a:p>
          <a:p>
            <a:r>
              <a:rPr lang="pl-PL" dirty="0"/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3442385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4322" y="54500"/>
            <a:ext cx="7534277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Interakcje i wpływ na otoczenie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dirty="0"/>
              <a:t>Informacje na temat sposobu, w jaki jednostka CC wchodzi w interakcje z otoczeniem i sposobu, w jaki wpływa na otoczenie.</a:t>
            </a:r>
          </a:p>
          <a:p>
            <a:r>
              <a:rPr lang="pl-PL" dirty="0"/>
              <a:t>W szczególności np. udział organizacji w inicjatywach społecznych i lokalnych.</a:t>
            </a:r>
          </a:p>
          <a:p>
            <a:endParaRPr lang="pl-PL" dirty="0"/>
          </a:p>
          <a:p>
            <a:r>
              <a:rPr lang="pl-PL" dirty="0"/>
              <a:t>Font: min 14</a:t>
            </a:r>
          </a:p>
          <a:p>
            <a:r>
              <a:rPr lang="pl-PL" dirty="0"/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2307723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0782" y="54500"/>
            <a:ext cx="7407817" cy="572700"/>
          </a:xfrm>
        </p:spPr>
        <p:txBody>
          <a:bodyPr>
            <a:normAutofit fontScale="90000"/>
          </a:bodyPr>
          <a:lstStyle/>
          <a:p>
            <a:r>
              <a:rPr lang="pl-PL" dirty="0"/>
              <a:t>Zarządzanie „głosem pracowników”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dirty="0"/>
              <a:t>Informacje na temat sposobu pozyskiwania opinii pracowników i wykorzystywania ich w rozwoju organizacji, w tym w szczególności strategii zatrudniania i zarządzania doświadczeniem pracowników.</a:t>
            </a:r>
          </a:p>
          <a:p>
            <a:endParaRPr lang="pl-PL" dirty="0"/>
          </a:p>
          <a:p>
            <a:r>
              <a:rPr lang="pl-PL" dirty="0"/>
              <a:t>Font: min 14</a:t>
            </a:r>
          </a:p>
          <a:p>
            <a:r>
              <a:rPr lang="pl-PL" dirty="0"/>
              <a:t>Liczba slajdów: 2</a:t>
            </a:r>
          </a:p>
        </p:txBody>
      </p:sp>
    </p:spTree>
    <p:extLst>
      <p:ext uri="{BB962C8B-B14F-4D97-AF65-F5344CB8AC3E}">
        <p14:creationId xmlns:p14="http://schemas.microsoft.com/office/powerpoint/2010/main" val="2219382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>
            <a:spLocks noGrp="1"/>
          </p:cNvSpPr>
          <p:nvPr>
            <p:ph type="title"/>
          </p:nvPr>
        </p:nvSpPr>
        <p:spPr>
          <a:xfrm>
            <a:off x="1371600" y="54500"/>
            <a:ext cx="7437000" cy="5727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pl-PL" dirty="0">
                <a:sym typeface="Montserrat"/>
              </a:rPr>
              <a:t>Efekty strategii </a:t>
            </a:r>
          </a:p>
        </p:txBody>
      </p:sp>
      <p:sp>
        <p:nvSpPr>
          <p:cNvPr id="100" name="Google Shape;100;p18"/>
          <p:cNvSpPr txBox="1">
            <a:spLocks noGrp="1"/>
          </p:cNvSpPr>
          <p:nvPr>
            <p:ph sz="quarter" idx="13"/>
          </p:nvPr>
        </p:nvSpPr>
        <p:spPr>
          <a:xfrm>
            <a:off x="287338" y="900113"/>
            <a:ext cx="8521700" cy="4013200"/>
          </a:xfr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/>
            <a:r>
              <a:rPr lang="pl-PL" dirty="0">
                <a:sym typeface="Montserrat"/>
              </a:rPr>
              <a:t>Istotne informacje na temat efektów uzyskanych w wyniku realizacji przyjętej strategii. Preferowane wyniki w formie liczbowej (KPI) w porównaniu do przyjętych założeń.</a:t>
            </a:r>
          </a:p>
          <a:p>
            <a:pPr lvl="0"/>
            <a:r>
              <a:rPr lang="pl-PL" dirty="0">
                <a:sym typeface="Montserrat"/>
              </a:rPr>
              <a:t>W szczególności informacje o poziomie zadowolenia, zaangażowania i lojalności pracowników.</a:t>
            </a:r>
          </a:p>
          <a:p>
            <a:pPr lvl="0"/>
            <a:endParaRPr lang="pl" dirty="0">
              <a:sym typeface="Montserrat"/>
            </a:endParaRPr>
          </a:p>
          <a:p>
            <a:r>
              <a:rPr lang="pl" dirty="0">
                <a:sym typeface="Montserrat"/>
              </a:rPr>
              <a:t>Font: min 14</a:t>
            </a:r>
          </a:p>
          <a:p>
            <a:r>
              <a:rPr lang="pl" dirty="0">
                <a:sym typeface="Montserrat"/>
              </a:rPr>
              <a:t>Liczba slajdów: 2</a:t>
            </a:r>
          </a:p>
        </p:txBody>
      </p:sp>
    </p:spTree>
    <p:extLst>
      <p:ext uri="{BB962C8B-B14F-4D97-AF65-F5344CB8AC3E}">
        <p14:creationId xmlns:p14="http://schemas.microsoft.com/office/powerpoint/2010/main" val="116669834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</TotalTime>
  <Words>671</Words>
  <Application>Microsoft Office PowerPoint</Application>
  <PresentationFormat>Pokaz na ekranie (16:9)</PresentationFormat>
  <Paragraphs>64</Paragraphs>
  <Slides>25</Slides>
  <Notes>7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25</vt:i4>
      </vt:variant>
    </vt:vector>
  </HeadingPairs>
  <TitlesOfParts>
    <vt:vector size="28" baseType="lpstr">
      <vt:lpstr>Arial</vt:lpstr>
      <vt:lpstr>Montserrat</vt:lpstr>
      <vt:lpstr>Simple Light</vt:lpstr>
      <vt:lpstr>Prezentacja programu PowerPoint</vt:lpstr>
      <vt:lpstr>Identyfikacja zgłoszenia</vt:lpstr>
      <vt:lpstr>Środowisko i warunki pracy</vt:lpstr>
      <vt:lpstr>Warunki zatrudniania i wynagradzania</vt:lpstr>
      <vt:lpstr>Szkolenia i rozwój</vt:lpstr>
      <vt:lpstr>Uprawnienia i komunikacja wewnętrzna</vt:lpstr>
      <vt:lpstr>Interakcje i wpływ na otoczenie</vt:lpstr>
      <vt:lpstr>Zarządzanie „głosem pracowników”</vt:lpstr>
      <vt:lpstr>Efekty strategii </vt:lpstr>
      <vt:lpstr>Informacje dodatkowe</vt:lpstr>
      <vt:lpstr>Informacje techniczne i wskazówki</vt:lpstr>
      <vt:lpstr>Ogólne wymagania wobec zgłoszenia</vt:lpstr>
      <vt:lpstr>Wskazówki dot. przygotowania prezentacji</vt:lpstr>
      <vt:lpstr>Wskazówki dot. kategorii Najlepszy praCCodawca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cp:lastModifiedBy>Aleksandra Skarżyńska</cp:lastModifiedBy>
  <cp:revision>19</cp:revision>
  <dcterms:modified xsi:type="dcterms:W3CDTF">2025-01-22T11:17:38Z</dcterms:modified>
</cp:coreProperties>
</file>